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76" r:id="rId10"/>
    <p:sldId id="279" r:id="rId11"/>
    <p:sldId id="280" r:id="rId12"/>
    <p:sldId id="262" r:id="rId13"/>
    <p:sldId id="265" r:id="rId14"/>
    <p:sldId id="267" r:id="rId15"/>
    <p:sldId id="274" r:id="rId16"/>
    <p:sldId id="275" r:id="rId17"/>
    <p:sldId id="268" r:id="rId18"/>
    <p:sldId id="269" r:id="rId19"/>
    <p:sldId id="278" r:id="rId20"/>
    <p:sldId id="270" r:id="rId21"/>
    <p:sldId id="277" r:id="rId22"/>
    <p:sldId id="27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81" r:id="rId32"/>
    <p:sldId id="273" r:id="rId3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3" autoAdjust="0"/>
    <p:restoredTop sz="94752" autoAdjust="0"/>
  </p:normalViewPr>
  <p:slideViewPr>
    <p:cSldViewPr>
      <p:cViewPr>
        <p:scale>
          <a:sx n="66" d="100"/>
          <a:sy n="66" d="100"/>
        </p:scale>
        <p:origin x="-1470" y="-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254EDB3-1C9B-4008-94E5-852E2DAC87E8}" type="datetimeFigureOut">
              <a:rPr lang="sr-Latn-CS" smtClean="0"/>
              <a:pPr/>
              <a:t>8.12.2016.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A18754-035E-442D-B81A-C7402689CF37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2492896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x-none" sz="2400" b="1" i="1" smtClean="0">
                <a:latin typeface="Arial" pitchFamily="34" charset="0"/>
                <a:cs typeface="Arial" pitchFamily="34" charset="0"/>
              </a:rPr>
              <a:t>POPIS IMOVINE I OBAVEZA KORISNIKA </a:t>
            </a:r>
            <a:endParaRPr lang="sr-Latn-CS" sz="2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2400" b="1" i="1" dirty="0" smtClean="0">
                <a:latin typeface="Arial" pitchFamily="34" charset="0"/>
                <a:cs typeface="Arial" pitchFamily="34" charset="0"/>
              </a:rPr>
              <a:t>ZDRAVSTVENIH USTANOVA ZA 2016. GODINU</a:t>
            </a:r>
          </a:p>
          <a:p>
            <a:pPr algn="ctr"/>
            <a:endParaRPr lang="sr-Latn-CS" sz="2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CS" sz="2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sr-Latn-CS" sz="2400" b="1" i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sr-Latn-CS" sz="2400" b="1" i="1" dirty="0" smtClean="0">
                <a:latin typeface="Arial" pitchFamily="34" charset="0"/>
                <a:cs typeface="Arial" pitchFamily="34" charset="0"/>
              </a:rPr>
              <a:t>                                                          Sanja Filipović - IPC </a:t>
            </a:r>
            <a:endParaRPr lang="sr-Latn-CS" sz="2400" b="1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882547"/>
          </a:xfrm>
        </p:spPr>
        <p:txBody>
          <a:bodyPr>
            <a:normAutofit/>
          </a:bodyPr>
          <a:lstStyle/>
          <a:p>
            <a:pPr marL="263525" indent="-263525">
              <a:lnSpc>
                <a:spcPct val="80000"/>
              </a:lnSpc>
              <a:spcBef>
                <a:spcPts val="65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tabLst>
                <a:tab pos="263525" algn="l"/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 predlog popisne komisije doneta je odluka da se izvrši otpis potraživanja od kupca iz 2011. godine. Izvršena je ispravka vrednosti nenaplaćenog potraživanja od kupaca u iznosu od 36.000,00 dinara, koja se knjiži na kontu 122129 – Ispravka vrednosti potraživanja. U iznosu od 36.000,00 din. sadržan je PDV po stopi od 20% od 6.000,00 din. Iznos bez PDV je 30.000,00 din.</a:t>
            </a:r>
          </a:p>
          <a:p>
            <a:pPr marL="263525" indent="-263525">
              <a:lnSpc>
                <a:spcPct val="80000"/>
              </a:lnSpc>
              <a:spcBef>
                <a:spcPts val="65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tabLst>
                <a:tab pos="263525" algn="l"/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Knjiženje se sprovodi preko konta 291311 – Obračunati nenaplaćeni prihodi u iznosu od 30.000,00 dinara i na kontu 321311 – Neraspoređeni višak prihoda i primanja u iznosu od 6.000,00</a:t>
            </a:r>
          </a:p>
          <a:p>
            <a:pPr marL="263525" indent="-263525">
              <a:lnSpc>
                <a:spcPct val="80000"/>
              </a:lnSpc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63525" algn="l"/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endParaRPr lang="sr-Latn-CS" sz="2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0"/>
            <a:ext cx="8219256" cy="1052736"/>
          </a:xfrm>
        </p:spPr>
        <p:txBody>
          <a:bodyPr>
            <a:normAutofit/>
          </a:bodyPr>
          <a:lstStyle/>
          <a:p>
            <a:r>
              <a:rPr lang="sr-Latn-CS" sz="4400" smtClean="0">
                <a:solidFill>
                  <a:srgbClr val="000000"/>
                </a:solidFill>
                <a:latin typeface="Calibri" pitchFamily="32" charset="0"/>
              </a:rPr>
              <a:t> </a:t>
            </a:r>
            <a:r>
              <a:rPr lang="sr-Latn-C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Primer 1. Otpis potraživanja od kupaca</a:t>
            </a:r>
            <a:endParaRPr lang="sr-Latn-CS" sz="2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4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73016"/>
            <a:ext cx="8568952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sr-Latn-CS" sz="20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 predlog popisne komisije, doneta je Odluka da se izvrši prihodovanje obaveza prema dobavljaču usled zastarelosti, a na osnovu usaglašenog stanja koja potiče iz 2011. godine u ukupnom iznosu od 70.000,00 dinara. </a:t>
            </a:r>
          </a:p>
          <a:p>
            <a:pPr>
              <a:buNone/>
            </a:pPr>
            <a:endParaRPr lang="sr-Latn-CS" sz="200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Primer 2. Prihodovanje obaveza prema dobavljačima</a:t>
            </a:r>
            <a:endParaRPr lang="sr-Latn-CS" sz="240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284984"/>
            <a:ext cx="8424936" cy="25922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71736" y="285728"/>
            <a:ext cx="421484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ORGANIZACIJA POPISA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7158" y="1071546"/>
            <a:ext cx="807249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>
              <a:lnSpc>
                <a:spcPct val="100000"/>
              </a:lnSpc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0" algn="l"/>
                <a:tab pos="549275" algn="l"/>
              </a:tabLst>
              <a:defRPr/>
            </a:pP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Za tačnost popisa odgovorna je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popisn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komisij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(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č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8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eaLnBrk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SzTx/>
              <a:tabLst>
                <a:tab pos="0" algn="l"/>
                <a:tab pos="549275" algn="l"/>
              </a:tabLst>
              <a:defRPr/>
            </a:pP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Pravilnika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popisu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0">
              <a:lnSpc>
                <a:spcPct val="100000"/>
              </a:lnSpc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0" algn="l"/>
                <a:tab pos="549275" algn="l"/>
              </a:tabLst>
              <a:defRPr/>
            </a:pP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U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skladu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članom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6.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Pravilnika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popisu</a:t>
            </a:r>
            <a:r>
              <a:rPr lang="en-US" sz="2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x-none" sz="20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ovlašćeno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l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ice   </a:t>
            </a:r>
          </a:p>
          <a:p>
            <a:pPr eaLnBrk="0">
              <a:lnSpc>
                <a:spcPct val="100000"/>
              </a:lnSpc>
              <a:buClr>
                <a:schemeClr val="tx1"/>
              </a:buClr>
              <a:buSzTx/>
              <a:tabLst>
                <a:tab pos="0" algn="l"/>
                <a:tab pos="549275" algn="l"/>
              </a:tabLst>
              <a:defRPr/>
            </a:pP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vršioca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donosi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akt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kojim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se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dređuj</a:t>
            </a:r>
            <a:r>
              <a:rPr lang="x-none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e:</a:t>
            </a:r>
          </a:p>
          <a:p>
            <a:pPr eaLnBrk="0">
              <a:lnSpc>
                <a:spcPct val="100000"/>
              </a:lnSpc>
              <a:buClr>
                <a:schemeClr val="accent1">
                  <a:lumMod val="60000"/>
                  <a:lumOff val="40000"/>
                </a:schemeClr>
              </a:buClr>
              <a:buSzTx/>
              <a:tabLst>
                <a:tab pos="0" algn="l"/>
                <a:tab pos="549275" algn="l"/>
              </a:tabLst>
              <a:defRPr/>
            </a:pPr>
            <a:endParaRPr lang="x-none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>
              <a:lnSpc>
                <a:spcPct val="100000"/>
              </a:lnSpc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0" algn="l"/>
                <a:tab pos="549275" algn="l"/>
              </a:tabLst>
              <a:defRPr/>
            </a:pP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potr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ban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broj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popisnih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komisija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eaLnBrk="0">
              <a:lnSpc>
                <a:spcPct val="100000"/>
              </a:lnSpc>
              <a:buClrTx/>
              <a:buSzTx/>
              <a:buFontTx/>
              <a:buChar char="•"/>
              <a:tabLst>
                <a:tab pos="0" algn="l"/>
                <a:tab pos="549275" algn="l"/>
              </a:tabLst>
              <a:defRPr/>
            </a:pP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p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redsednik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zamenik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pr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ds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dnika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komisija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eaLnBrk="0">
              <a:lnSpc>
                <a:spcPct val="100000"/>
              </a:lnSpc>
              <a:buClrTx/>
              <a:buSzTx/>
              <a:buFontTx/>
              <a:buChar char="•"/>
              <a:tabLst>
                <a:tab pos="0" algn="l"/>
                <a:tab pos="549275" algn="l"/>
              </a:tabLst>
              <a:defRPr/>
            </a:pP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č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lanovi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zam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nici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članova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popisn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komisije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 eaLnBrk="0">
              <a:lnSpc>
                <a:spcPct val="100000"/>
              </a:lnSpc>
              <a:buClrTx/>
              <a:buSzTx/>
              <a:buFontTx/>
              <a:buChar char="•"/>
              <a:tabLst>
                <a:tab pos="0" algn="l"/>
                <a:tab pos="549275" algn="l"/>
              </a:tabLst>
              <a:defRPr/>
            </a:pP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p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dm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popisa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endParaRPr lang="en-US" sz="20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eaLnBrk="0">
              <a:lnSpc>
                <a:spcPct val="100000"/>
              </a:lnSpc>
              <a:buClrTx/>
              <a:buSzTx/>
              <a:buFontTx/>
              <a:buChar char="•"/>
              <a:tabLst>
                <a:tab pos="0" algn="l"/>
                <a:tab pos="549275" algn="l"/>
              </a:tabLst>
              <a:defRPr/>
            </a:pP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r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ok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dostavljanje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izv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štaja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izvrš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nom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popisu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stran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eaLnBrk="0">
              <a:lnSpc>
                <a:spcPct val="100000"/>
              </a:lnSpc>
              <a:buClrTx/>
              <a:buSzTx/>
              <a:tabLst>
                <a:tab pos="0" algn="l"/>
                <a:tab pos="549275" algn="l"/>
              </a:tabLst>
              <a:defRPr/>
            </a:pP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svake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komisij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poj</a:t>
            </a:r>
            <a:r>
              <a:rPr lang="x-none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dinačno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 rot="10800000" flipV="1">
            <a:off x="357158" y="142852"/>
            <a:ext cx="8572560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785813" algn="l"/>
              </a:tabLst>
            </a:pPr>
            <a:r>
              <a:rPr kumimoji="0" lang="x-none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AKTI</a:t>
            </a:r>
            <a:r>
              <a:rPr kumimoji="0" lang="x-none" sz="2400" b="1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 USTANOVE O POPISU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785813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785813" algn="l"/>
              </a:tabLst>
            </a:pPr>
            <a:r>
              <a:rPr kumimoji="0" lang="x-non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Ustanova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skladu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Prav</a:t>
            </a:r>
            <a:r>
              <a:rPr kumimoji="0" lang="x-none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il</a:t>
            </a:r>
            <a:r>
              <a:rPr kumimoji="0" lang="en-US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nikom</a:t>
            </a:r>
            <a:r>
              <a:rPr kumimoji="0" lang="en-U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o </a:t>
            </a:r>
            <a:r>
              <a:rPr kumimoji="0" lang="en-US" sz="20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popisu</a:t>
            </a:r>
            <a:r>
              <a:rPr kumimoji="0" lang="en-US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može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da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donese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o</a:t>
            </a:r>
            <a:r>
              <a:rPr kumimoji="0" lang="x-non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šti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x-non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  <a:tab pos="785813" algn="l"/>
              </a:tabLst>
            </a:pPr>
            <a:r>
              <a:rPr lang="x-none" sz="2000" b="1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akt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kojim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uređuje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sprovođ</a:t>
            </a:r>
            <a:r>
              <a:rPr lang="x-none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nje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imovine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obaveza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usklađivanje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  <a:tab pos="785813" algn="l"/>
              </a:tabLst>
            </a:pPr>
            <a:r>
              <a:rPr lang="x-none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knjigovodstvenog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stanja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stvarnim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stanjem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785813" algn="l"/>
              </a:tabLst>
            </a:pPr>
            <a:r>
              <a:rPr kumimoji="0" lang="x-none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Opštim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aktom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ustanova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reguliše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  <a:tab pos="785813" algn="l"/>
              </a:tabLst>
            </a:pP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predm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  <a:tab pos="785813" algn="l"/>
              </a:tabLst>
            </a:pP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cilj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v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vrste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vr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m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vrš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  <a:tab pos="785813" algn="l"/>
              </a:tabLst>
            </a:pP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formiranje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popisnih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komisija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  <a:tab pos="785813" algn="l"/>
              </a:tabLst>
            </a:pP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pripremu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zaduženja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učesnika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  <a:tab pos="785813" algn="l"/>
              </a:tabLst>
            </a:pP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obavljanje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  <a:tab pos="785813" algn="l"/>
              </a:tabLst>
            </a:pP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utvrđivanj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razlika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sastavljanje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izv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štaja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o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  <a:tab pos="785813" algn="l"/>
              </a:tabLst>
            </a:pP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donošenje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odluka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organa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upravljanja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vezi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završenog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  <a:tab pos="785813" algn="l"/>
              </a:tabLst>
            </a:pP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usklađivanje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stanja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sredstava</a:t>
            </a:r>
            <a:r>
              <a:rPr kumimoji="0" lang="sr-Latn-R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i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izvora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iskazanog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u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knjigovodstvu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endParaRPr kumimoji="0" lang="x-non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SimSun" pitchFamily="2" charset="-122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  <a:tab pos="785813" algn="l"/>
              </a:tabLst>
            </a:pPr>
            <a:r>
              <a:rPr lang="x-none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stanjem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utvrđenim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popisom</a:t>
            </a:r>
            <a:r>
              <a:rPr lang="sr-Latn-RS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0" algn="l"/>
                <a:tab pos="785813" algn="l"/>
              </a:tabLst>
            </a:pPr>
            <a:r>
              <a:rPr kumimoji="0" lang="sr-Latn-R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likvidaciju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utvrđ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nih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viškova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manjkova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  <a:tab pos="785813" algn="l"/>
              </a:tabLst>
            </a:pP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drug</a:t>
            </a:r>
            <a:r>
              <a:rPr kumimoji="0" lang="x-none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poslove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u v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zi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sa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popisom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koji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se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obavljaju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prema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odr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e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dbama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  <a:r>
              <a:rPr kumimoji="0" lang="x-non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0" algn="l"/>
                <a:tab pos="785813" algn="l"/>
              </a:tabLst>
            </a:pPr>
            <a:r>
              <a:rPr lang="x-none" sz="2000" dirty="0" smtClean="0">
                <a:latin typeface="Arial" pitchFamily="34" charset="0"/>
                <a:ea typeface="SimSun" pitchFamily="2" charset="-122"/>
                <a:cs typeface="Arial" pitchFamily="34" charset="0"/>
              </a:rPr>
              <a:t>    P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SimSun" pitchFamily="2" charset="-122"/>
                <a:cs typeface="Arial" pitchFamily="34" charset="0"/>
              </a:rPr>
              <a:t>ravilnika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imSun" pitchFamily="2" charset="-122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00034" y="642918"/>
            <a:ext cx="800105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3">
                  <a:lumMod val="50000"/>
                </a:schemeClr>
              </a:buClr>
            </a:pPr>
            <a:r>
              <a:rPr lang="x-none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OBRAZOVANJE KOMISIJA ZA POPIS</a:t>
            </a:r>
          </a:p>
          <a:p>
            <a:pPr algn="ctr">
              <a:buClr>
                <a:schemeClr val="accent3">
                  <a:lumMod val="50000"/>
                </a:schemeClr>
              </a:buClr>
            </a:pPr>
            <a:endParaRPr lang="x-none" sz="2400" b="1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x-none" sz="240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sr-Latn-CS" sz="2400" smtClean="0">
                <a:latin typeface="Arial" pitchFamily="34" charset="0"/>
                <a:cs typeface="Arial" pitchFamily="34" charset="0"/>
              </a:rPr>
              <a:t>P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redsednik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članovi popisn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komisije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, njihovi </a:t>
            </a:r>
            <a:endParaRPr lang="x-none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1"/>
              </a:buClr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zamenici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, njihovi neposredni</a:t>
            </a:r>
            <a:r>
              <a:rPr lang="sr-Latn-CS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rukovodioci</a:t>
            </a:r>
            <a:r>
              <a:rPr lang="sr-Latn-CS" sz="2400" smtClean="0">
                <a:latin typeface="Arial" pitchFamily="34" charset="0"/>
                <a:cs typeface="Arial" pitchFamily="34" charset="0"/>
              </a:rPr>
              <a:t>,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lica koja vode </a:t>
            </a:r>
            <a:r>
              <a:rPr lang="sr-Latn-CS" sz="240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Clr>
                <a:schemeClr val="tx1"/>
              </a:buClr>
            </a:pPr>
            <a:r>
              <a:rPr lang="sr-Latn-CS" sz="2400" smtClean="0">
                <a:latin typeface="Arial" pitchFamily="34" charset="0"/>
                <a:cs typeface="Arial" pitchFamily="34" charset="0"/>
              </a:rPr>
              <a:t>  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analitičku </a:t>
            </a:r>
            <a:r>
              <a:rPr lang="x-none" sz="240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videnciju</a:t>
            </a:r>
            <a:r>
              <a:rPr lang="sr-Latn-CS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imovine</a:t>
            </a:r>
            <a:r>
              <a:rPr lang="sr-Latn-CS" sz="2400" smtClean="0">
                <a:latin typeface="Arial" pitchFamily="34" charset="0"/>
                <a:cs typeface="Arial" pitchFamily="34" charset="0"/>
              </a:rPr>
              <a:t>, ne mogu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biti lica </a:t>
            </a:r>
            <a:r>
              <a:rPr lang="sr-Latn-CS" sz="240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algn="just">
              <a:buClr>
                <a:schemeClr val="tx1"/>
              </a:buClr>
            </a:pPr>
            <a:r>
              <a:rPr lang="sr-Latn-CS" sz="2400" smtClean="0">
                <a:latin typeface="Arial" pitchFamily="34" charset="0"/>
                <a:cs typeface="Arial" pitchFamily="34" charset="0"/>
              </a:rPr>
              <a:t>  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odgovorna za rukovanje</a:t>
            </a:r>
            <a:r>
              <a:rPr lang="sr-Latn-CS" sz="240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imovinom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koja se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popisuj</a:t>
            </a:r>
            <a:r>
              <a:rPr lang="x-none" sz="2400" smtClean="0">
                <a:latin typeface="Arial" pitchFamily="34" charset="0"/>
                <a:cs typeface="Arial" pitchFamily="34" charset="0"/>
              </a:rPr>
              <a:t>e</a:t>
            </a:r>
            <a:endParaRPr lang="sr-Latn-CS" sz="240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1"/>
              </a:buClr>
            </a:pPr>
            <a:r>
              <a:rPr lang="sr-Latn-CS" sz="2400" smtClean="0">
                <a:latin typeface="Arial" pitchFamily="34" charset="0"/>
                <a:cs typeface="Arial" pitchFamily="34" charset="0"/>
              </a:rPr>
              <a:t>   ( čl.7. Pravilnika o popisu).</a:t>
            </a:r>
          </a:p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sr-Latn-CS" sz="2400" smtClean="0">
                <a:latin typeface="Arial" pitchFamily="34" charset="0"/>
                <a:cs typeface="Arial" pitchFamily="34" charset="0"/>
              </a:rPr>
              <a:t>  </a:t>
            </a:r>
            <a:r>
              <a:rPr lang="vi-VN" sz="2400" smtClean="0">
                <a:latin typeface="Arial" pitchFamily="34" charset="0"/>
                <a:cs typeface="Arial" pitchFamily="34" charset="0"/>
              </a:rPr>
              <a:t>Broj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članova komisije utvrđuje se int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rnim </a:t>
            </a:r>
            <a:endParaRPr lang="x-none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chemeClr val="tx1"/>
              </a:buClr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aktom i u praksi je to obično tročlana komisija, u kojoj j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buClr>
                <a:schemeClr val="tx1"/>
              </a:buClr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dan član - pr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ds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dnik.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x-none" sz="2400" dirty="0" smtClean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2910" y="285728"/>
            <a:ext cx="8043890" cy="57215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Ako opštim aktom obveznika popisa nije ur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đ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n način vršenja popisa, potr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bno j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don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ti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odluku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o tom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, na osnovu statuta i drugog opšteg akta, koju donosi odgovarajuć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organ.</a:t>
            </a:r>
            <a:endParaRPr lang="x-none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Ova odluka tr</a:t>
            </a:r>
            <a:r>
              <a:rPr lang="x-none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ba da sadrži</a:t>
            </a:r>
            <a:r>
              <a:rPr lang="sr-Latn-CS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x-none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 informacije na osnovu kojih zakonskih i opšt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eg pravnog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akta 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pravnog lica je doneta,</a:t>
            </a:r>
            <a:endParaRPr lang="x-none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 naziv odluk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, </a:t>
            </a:r>
            <a:endParaRPr lang="x-none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koliko s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komisija za popis obrazuje i koje, </a:t>
            </a:r>
            <a:endParaRPr lang="x-none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koliko članova ima svaka komisija,</a:t>
            </a:r>
            <a:endParaRPr lang="x-none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rokove u kojima se počinje i završava vršenje popisa</a:t>
            </a:r>
            <a:r>
              <a:rPr lang="sr-Latn-RS" sz="24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x-none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rok do kada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 i kome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se izveštaj o izvršenom 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popisu 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dostavlja na usvajanje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 i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odlučn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vanj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po utvrđ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nim razlikama.</a:t>
            </a:r>
          </a:p>
          <a:p>
            <a:pPr>
              <a:buClr>
                <a:schemeClr val="tx1"/>
              </a:buClr>
              <a:buNone/>
            </a:pP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Na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osnovu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opšteg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obveznika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popisa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donet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odluke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vršenju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popisa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opštim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aktom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nij</a:t>
            </a:r>
            <a:r>
              <a:rPr lang="x-none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mtClean="0">
                <a:latin typeface="Arial" pitchFamily="34" charset="0"/>
                <a:cs typeface="Arial" pitchFamily="34" charset="0"/>
              </a:rPr>
              <a:t> r</a:t>
            </a:r>
            <a:r>
              <a:rPr lang="sr-Latn-CS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smtClean="0">
                <a:latin typeface="Arial" pitchFamily="34" charset="0"/>
                <a:cs typeface="Arial" pitchFamily="34" charset="0"/>
              </a:rPr>
              <a:t>gulisano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nadl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žni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organ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ili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lic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ovlasti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donosi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rešenje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kojim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imenuj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komisij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vrš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nje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popisa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imovin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obav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za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Utvrđivanje stvarnih količina imovine vrši se brojanjem,</a:t>
            </a:r>
            <a:br>
              <a:rPr lang="vi-VN" sz="2400" dirty="0" smtClean="0">
                <a:latin typeface="Arial" pitchFamily="34" charset="0"/>
                <a:cs typeface="Arial" pitchFamily="34" charset="0"/>
              </a:rPr>
            </a:br>
            <a:r>
              <a:rPr lang="vi-VN" sz="2400" dirty="0" smtClean="0">
                <a:latin typeface="Arial" pitchFamily="34" charset="0"/>
                <a:cs typeface="Arial" pitchFamily="34" charset="0"/>
              </a:rPr>
              <a:t>merenjem ili procenom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sr-Latn-CS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rover</a:t>
            </a:r>
            <a:r>
              <a:rPr lang="sr-Latn-CS" sz="2400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inventarnog broja, 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mesta gde se oprema nalazi,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 naziva opreme, 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fizičkog stanja,</a:t>
            </a:r>
            <a:endParaRPr lang="sr-Latn-RS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dodatnih ulaganja ili oštećenja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Utvrđene stvarne količine po popisu unose se u popisne liste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Oštećena ili zastarela imovina popisuje se u posebnim popisnim listama</a:t>
            </a:r>
            <a:r>
              <a:rPr lang="sr-Latn-CS" sz="2400" dirty="0" smtClean="0"/>
              <a:t>.</a:t>
            </a:r>
            <a:r>
              <a:rPr lang="vi-VN" sz="2400" dirty="0" smtClean="0"/>
              <a:t> 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</a:t>
            </a:r>
            <a:r>
              <a:rPr lang="x-none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SPROVOĐENJE </a:t>
            </a:r>
            <a:r>
              <a:rPr lang="vi-VN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POPISA</a:t>
            </a:r>
            <a:r>
              <a:rPr lang="x-none" sz="240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vi-VN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00174"/>
            <a:ext cx="8329642" cy="4507117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Izveštaj o izvršenom popisu </a:t>
            </a:r>
            <a:r>
              <a:rPr lang="x-none" sz="2400" b="1" dirty="0" smtClean="0">
                <a:latin typeface="Arial" pitchFamily="34" charset="0"/>
                <a:cs typeface="Arial" pitchFamily="34" charset="0"/>
              </a:rPr>
              <a:t>sastavlja komisija, a nadležni organ usvaja izveštaj o popisu nakon</a:t>
            </a: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: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utvrđ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ivanja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 razlike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 izmedju stvarnog stanja utvrđenog popisom i knjigovodstvenog stanja,</a:t>
            </a:r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izvršenog naturalnog popisa materijalnih vrednosti i 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vrednosnog obračunavanja imovine i obaveza.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x-none" sz="2400" b="1" dirty="0" smtClean="0">
                <a:latin typeface="Arial" pitchFamily="34" charset="0"/>
                <a:cs typeface="Arial" pitchFamily="34" charset="0"/>
              </a:rPr>
              <a:t>Izveštaj o izvršenom </a:t>
            </a:r>
            <a:r>
              <a:rPr lang="x-none" sz="2400" b="1" smtClean="0">
                <a:latin typeface="Arial" pitchFamily="34" charset="0"/>
                <a:cs typeface="Arial" pitchFamily="34" charset="0"/>
              </a:rPr>
              <a:t>popisu sadrži</a:t>
            </a:r>
            <a:r>
              <a:rPr lang="sr-Latn-CS" sz="2400" b="1" smtClean="0">
                <a:latin typeface="Arial" pitchFamily="34" charset="0"/>
                <a:cs typeface="Arial" pitchFamily="34" charset="0"/>
              </a:rPr>
              <a:t>:</a:t>
            </a:r>
            <a:endParaRPr lang="x-none" sz="2400" b="1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stvarno i knjigovodstveno stanje imovina i obaveza,</a:t>
            </a:r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razlike</a:t>
            </a:r>
            <a:r>
              <a:rPr lang="x-none" sz="2400" dirty="0" smtClean="0">
                <a:latin typeface="Arial" pitchFamily="34" charset="0"/>
                <a:cs typeface="Arial" pitchFamily="34" charset="0"/>
              </a:rPr>
              <a:t> izmedju stvarnog stanja utvrđenog popisom i knjigovodstvenog stanja, </a:t>
            </a:r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uzorke neslaganja knjigovodstvenog i stvarnog stanja,</a:t>
            </a:r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endParaRPr lang="x-none" sz="2400" dirty="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50000"/>
                </a:schemeClr>
              </a:buClr>
              <a:buFont typeface="Arial" pitchFamily="34" charset="0"/>
              <a:buChar char="•"/>
            </a:pPr>
            <a:endParaRPr lang="x-none" sz="240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vi-VN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SASTAVLJANJE IZVE</a:t>
            </a:r>
            <a:r>
              <a:rPr lang="x-none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ŠTAJA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</a:t>
            </a:r>
            <a:r>
              <a:rPr lang="en-US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IZVRŠENOM POPISU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857232"/>
            <a:ext cx="8401080" cy="5150059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predloge za likvidaciju utvrđenih razlika</a:t>
            </a:r>
            <a:r>
              <a:rPr lang="x-none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prebijanje manjkova i viškova nastalih po osnovu zamena,</a:t>
            </a:r>
          </a:p>
          <a:p>
            <a:pPr>
              <a:buFont typeface="Arial" pitchFamily="34" charset="0"/>
              <a:buChar char="•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način naknađivanja manjkova,</a:t>
            </a:r>
          </a:p>
          <a:p>
            <a:pPr>
              <a:buFont typeface="Arial" pitchFamily="34" charset="0"/>
              <a:buChar char="•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otpisivanje zastarelih poraživanja,</a:t>
            </a:r>
          </a:p>
          <a:p>
            <a:pPr>
              <a:buFont typeface="Arial" pitchFamily="34" charset="0"/>
              <a:buChar char="•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prihodovanje zastarelih obaveza,</a:t>
            </a:r>
          </a:p>
          <a:p>
            <a:pPr>
              <a:buFont typeface="Arial" pitchFamily="34" charset="0"/>
              <a:buChar char="•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način knjiženja i</a:t>
            </a:r>
          </a:p>
          <a:p>
            <a:pPr>
              <a:buFont typeface="Arial" pitchFamily="34" charset="0"/>
              <a:buChar char="•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primedbe i objašnjenja lica koja su zadužena matrijalnim i novčanim vrednostima o uvtrđenim razlikama, kao i druge primedbe i predloge komisije.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281578"/>
            <a:ext cx="86409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PROPISI KOJI SE PRIMENJUJU</a:t>
            </a:r>
            <a:r>
              <a:rPr kumimoji="0" lang="sr-Latn-CS" sz="2400" b="1" i="0" u="none" strike="noStrike" cap="none" normalizeH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PRI VRŠENJU POPISA</a:t>
            </a:r>
            <a:endParaRPr kumimoji="0" lang="sr-Latn-CS" sz="24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785794"/>
            <a:ext cx="8247290" cy="5395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buFont typeface="Arial" pitchFamily="34" charset="0"/>
              <a:buChar char="•"/>
              <a:tabLst>
                <a:tab pos="546100" algn="l"/>
              </a:tabLst>
            </a:pP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Rokove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R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</a:t>
            </a:r>
            <a:r>
              <a:rPr kumimoji="0" lang="sr-Latn-R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čin</a:t>
            </a:r>
            <a:r>
              <a:rPr kumimoji="0" lang="sr-Latn-R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vršenja popisa urediti opštim aktom.</a:t>
            </a:r>
          </a:p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SzTx/>
              <a:tabLst>
                <a:tab pos="546100" algn="l"/>
              </a:tabLst>
            </a:pPr>
            <a:endParaRPr kumimoji="0" lang="en-U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46100" algn="l"/>
              </a:tabLst>
            </a:pP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Obaveza obavljanja godišnjsg popisa imovine propisana je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endParaRPr kumimoji="0" lang="sr-Latn-C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100" algn="l"/>
              </a:tabLst>
            </a:pPr>
            <a:r>
              <a:rPr kumimoji="0" lang="sr-Latn-C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Uredbom o budžetskom računovodstvu 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(„Sl. gl. RS" br. 125/03        </a:t>
            </a:r>
          </a:p>
          <a:p>
            <a:pPr marL="0" marR="0" lvl="0" indent="3587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100" algn="l"/>
              </a:tabLst>
            </a:pP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12/06 - dalje: Uredba).</a:t>
            </a:r>
            <a:endParaRPr kumimoji="0" lang="sr-Latn-C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100" algn="l"/>
              </a:tabLst>
            </a:pPr>
            <a:r>
              <a:rPr lang="sr-Latn-C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Pored Uredbe i internih opštih akata, prilikom popisa</a:t>
            </a:r>
            <a:r>
              <a:rPr kumimoji="0" lang="sr-Latn-C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primenjuju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100" algn="l"/>
              </a:tabLst>
            </a:pPr>
            <a:r>
              <a:rPr lang="sr-Latn-C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i sledeći propisi:</a:t>
            </a:r>
            <a:endParaRPr kumimoji="0" lang="sr-Latn-C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6100" algn="l"/>
              </a:tabLst>
            </a:pP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Uredba o evidenciji i popisu nepokretnosti i drugih sredstava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 državnoj svojini 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(„Sl. gl. RS" br. 27/96 - dalje: Uredba o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e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videnciji i popisu),</a:t>
            </a:r>
            <a:endParaRPr kumimoji="0" lang="sr-Latn-C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6100" algn="l"/>
              </a:tabLst>
            </a:pPr>
            <a:r>
              <a:rPr kumimoji="0" lang="sr-Latn-C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Uredba o evidenciji nepokretnosti u javnoj svojini 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(„Sl. gl. RS" 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br.</a:t>
            </a:r>
            <a:r>
              <a:rPr kumimoji="0" lang="sr-Latn-C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70/14, 19/15 i 83/15),</a:t>
            </a:r>
            <a:endParaRPr kumimoji="0" lang="sr-Latn-C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46100" algn="l"/>
              </a:tabLst>
            </a:pPr>
            <a:r>
              <a:rPr lang="sr-Latn-CS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Pravilnik o načinu i rokovima vršenja popisa imovine i obaveza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korisnika budžetskih sredstava Republike Srbije</a:t>
            </a:r>
            <a:r>
              <a:rPr kumimoji="0" lang="sr-Latn-CS" sz="20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usklađivanja 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knjigovodstvenog</a:t>
            </a:r>
            <a:r>
              <a:rPr kumimoji="0" lang="sr-Latn-CS" sz="2000" b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stanja sa stvarnim stanjem </a:t>
            </a:r>
            <a:endParaRPr kumimoji="0" lang="en-US" sz="20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en-US" sz="2000" b="1" i="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(„Sl. gl. RS" br.33/15)</a:t>
            </a:r>
            <a:r>
              <a:rPr kumimoji="0" lang="sr-Latn-CS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r-Latn-C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dalje: Pravilnik o popisu).</a:t>
            </a:r>
            <a:endParaRPr kumimoji="0" lang="sr-Latn-CS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864307"/>
          </a:xfrm>
        </p:spPr>
        <p:txBody>
          <a:bodyPr/>
          <a:lstStyle/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x-none" sz="2400" dirty="0" smtClean="0">
                <a:latin typeface="Arial" pitchFamily="34" charset="0"/>
                <a:cs typeface="Arial" pitchFamily="34" charset="0"/>
              </a:rPr>
              <a:t>Nadležni organ pravnog lica razmatra izveštaj o izvršenom popisu i donosi akt o usvajanju izveštaja.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Organ upravljanja ukoliko utv</a:t>
            </a:r>
            <a:r>
              <a:rPr lang="x-none" sz="2400" smtClean="0">
                <a:latin typeface="Arial" pitchFamily="34" charset="0"/>
                <a:cs typeface="Arial" pitchFamily="34" charset="0"/>
              </a:rPr>
              <a:t>r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di nepravilnosti i propuste u sprovođenju popisa vraća ga predsedniku popisne komisije na korigovanje, pri čemu se precizira dodatni rok za dostavlj</a:t>
            </a:r>
            <a:r>
              <a:rPr lang="x-none" sz="2400" smtClean="0">
                <a:latin typeface="Arial" pitchFamily="34" charset="0"/>
                <a:cs typeface="Arial" pitchFamily="34" charset="0"/>
              </a:rPr>
              <a:t>a</a:t>
            </a:r>
            <a:r>
              <a:rPr lang="vi-VN" sz="2400" dirty="0" smtClean="0">
                <a:latin typeface="Arial" pitchFamily="34" charset="0"/>
                <a:cs typeface="Arial" pitchFamily="34" charset="0"/>
              </a:rPr>
              <a:t>nje novog izveštaja.</a:t>
            </a: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dirty="0" smtClean="0">
                <a:latin typeface="Arial" pitchFamily="34" charset="0"/>
                <a:cs typeface="Arial" pitchFamily="34" charset="0"/>
              </a:rPr>
              <a:t>Predsenik popisne komisije prisustvuje sednici na kojoj se vrši usvajanje izveštaja o izvršenom popisu. </a:t>
            </a:r>
          </a:p>
          <a:p>
            <a:endParaRPr lang="x-non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0"/>
            <a:ext cx="8301038" cy="857232"/>
          </a:xfrm>
        </p:spPr>
        <p:txBody>
          <a:bodyPr>
            <a:normAutofit/>
          </a:bodyPr>
          <a:lstStyle/>
          <a:p>
            <a:r>
              <a:rPr lang="x-none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    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x-none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SVAJANJE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I</a:t>
            </a:r>
            <a:r>
              <a:rPr lang="x-none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ZVESTAJA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x-none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O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x-none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IZVRŠENOM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x-none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POPISU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 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364373"/>
          </a:xfrm>
        </p:spPr>
        <p:txBody>
          <a:bodyPr>
            <a:normAutofit/>
          </a:bodyPr>
          <a:lstStyle/>
          <a:p>
            <a:pPr marL="271463" indent="-263525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95000"/>
              <a:buFont typeface="Arial" pitchFamily="34" charset="0"/>
              <a:buChar char="•"/>
              <a:tabLst>
                <a:tab pos="271463" algn="l"/>
                <a:tab pos="728663" algn="l"/>
                <a:tab pos="1185863" algn="l"/>
                <a:tab pos="1643063" algn="l"/>
                <a:tab pos="2100263" algn="l"/>
                <a:tab pos="2557463" algn="l"/>
                <a:tab pos="3014663" algn="l"/>
                <a:tab pos="3471863" algn="l"/>
                <a:tab pos="3929063" algn="l"/>
                <a:tab pos="4386263" algn="l"/>
                <a:tab pos="4843463" algn="l"/>
                <a:tab pos="5300663" algn="l"/>
                <a:tab pos="5757863" algn="l"/>
                <a:tab pos="6215063" algn="l"/>
                <a:tab pos="6672263" algn="l"/>
                <a:tab pos="7129463" algn="l"/>
                <a:tab pos="7586663" algn="l"/>
                <a:tab pos="8043863" algn="l"/>
                <a:tab pos="8501063" algn="l"/>
                <a:tab pos="8958263" algn="l"/>
                <a:tab pos="9415463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Knjigovodstvenoj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službi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se u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roku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dva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izvršenom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dostavljaju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popisne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liste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odluka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nadležnog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usvajanju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izveštaja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kao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način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regulisanja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utvrđenih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odstupanja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stanjem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31.12.201</a:t>
            </a:r>
            <a:r>
              <a:rPr lang="sr-Latn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godine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71463" indent="-263525">
              <a:lnSpc>
                <a:spcPct val="90000"/>
              </a:lnSpc>
              <a:spcBef>
                <a:spcPts val="700"/>
              </a:spcBef>
              <a:buClrTx/>
              <a:buSzPct val="95000"/>
              <a:buFontTx/>
              <a:buNone/>
              <a:tabLst>
                <a:tab pos="271463" algn="l"/>
                <a:tab pos="728663" algn="l"/>
                <a:tab pos="1185863" algn="l"/>
                <a:tab pos="1643063" algn="l"/>
                <a:tab pos="2100263" algn="l"/>
                <a:tab pos="2557463" algn="l"/>
                <a:tab pos="3014663" algn="l"/>
                <a:tab pos="3471863" algn="l"/>
                <a:tab pos="3929063" algn="l"/>
                <a:tab pos="4386263" algn="l"/>
                <a:tab pos="4843463" algn="l"/>
                <a:tab pos="5300663" algn="l"/>
                <a:tab pos="5757863" algn="l"/>
                <a:tab pos="6215063" algn="l"/>
                <a:tab pos="6672263" algn="l"/>
                <a:tab pos="7129463" algn="l"/>
                <a:tab pos="7586663" algn="l"/>
                <a:tab pos="8043863" algn="l"/>
                <a:tab pos="8501063" algn="l"/>
                <a:tab pos="8958263" algn="l"/>
                <a:tab pos="9415463" algn="l"/>
              </a:tabLst>
            </a:pPr>
            <a:endParaRPr lang="sr-Latn-C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71463" indent="-263525">
              <a:lnSpc>
                <a:spcPct val="90000"/>
              </a:lnSpc>
              <a:spcBef>
                <a:spcPts val="700"/>
              </a:spcBef>
              <a:buClr>
                <a:schemeClr val="tx1"/>
              </a:buClr>
              <a:buSzPct val="95000"/>
              <a:buFont typeface="Arial" pitchFamily="34" charset="0"/>
              <a:buChar char="•"/>
              <a:tabLst>
                <a:tab pos="271463" algn="l"/>
                <a:tab pos="728663" algn="l"/>
                <a:tab pos="1185863" algn="l"/>
                <a:tab pos="1643063" algn="l"/>
                <a:tab pos="2100263" algn="l"/>
                <a:tab pos="2557463" algn="l"/>
                <a:tab pos="3014663" algn="l"/>
                <a:tab pos="3471863" algn="l"/>
                <a:tab pos="3929063" algn="l"/>
                <a:tab pos="4386263" algn="l"/>
                <a:tab pos="4843463" algn="l"/>
                <a:tab pos="5300663" algn="l"/>
                <a:tab pos="5757863" algn="l"/>
                <a:tab pos="6215063" algn="l"/>
                <a:tab pos="6672263" algn="l"/>
                <a:tab pos="7129463" algn="l"/>
                <a:tab pos="7586663" algn="l"/>
                <a:tab pos="8043863" algn="l"/>
                <a:tab pos="8501063" algn="l"/>
                <a:tab pos="8958263" algn="l"/>
                <a:tab pos="9415463" algn="l"/>
              </a:tabLst>
            </a:pPr>
            <a:r>
              <a:rPr lang="en-US" sz="24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Nadležni 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organ</a:t>
            </a:r>
            <a:r>
              <a:rPr lang="sr-Latn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usvaja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izveštaj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popisu</a:t>
            </a:r>
            <a:r>
              <a:rPr lang="x-none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donosi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Odluku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Rešenje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rezultatima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6665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Latn-CS" sz="22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sr-Latn-CS" sz="22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Primer 1. Manjak osnovnog sredstva na teret odgovornog</a:t>
            </a:r>
          </a:p>
          <a:p>
            <a:pPr>
              <a:buNone/>
            </a:pPr>
            <a:r>
              <a:rPr lang="sr-Latn-CS" sz="22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lica po knjigovodstvenoj vrednosti</a:t>
            </a:r>
          </a:p>
          <a:p>
            <a:pPr>
              <a:buNone/>
            </a:pPr>
            <a:endParaRPr lang="sr-Latn-CS" sz="22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63525" indent="-263525">
              <a:lnSpc>
                <a:spcPct val="80000"/>
              </a:lnSpc>
              <a:spcBef>
                <a:spcPts val="650"/>
              </a:spcBef>
              <a:buClr>
                <a:srgbClr val="0BD0D9"/>
              </a:buClr>
              <a:buSzPct val="95000"/>
              <a:buFont typeface="Arial" pitchFamily="34" charset="0"/>
              <a:buChar char="•"/>
              <a:tabLst>
                <a:tab pos="263525" algn="l"/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sr-Latn-CS" sz="22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Popisom je utvrđenog manjak medicinske opreme u ustanovi: nabavna vrednost 100.000,00 dinara, ispravka vrednosti 80.000,00 dinara, a sadašnja vrednost iznosi 20.000,00 dinara. Obračunati PDV na iznos sadašnje vrednosti iznosi 4.000,00 dinara (20% na 20.000,00). Na osnovu odluke nadležnog organa za utvrđeni manjak se zadužuje odgovorno lice, koje će u 2017. godini izvršiti uplatu.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x-none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KNJIGOVODSTVENO EVIDENTIRANJE REZULTATA PO POPISU</a:t>
            </a:r>
            <a:endParaRPr lang="en-US" sz="2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071810"/>
            <a:ext cx="8069755" cy="3071834"/>
          </a:xfrm>
          <a:prstGeom prst="rect">
            <a:avLst/>
          </a:prstGeom>
        </p:spPr>
      </p:pic>
      <p:pic>
        <p:nvPicPr>
          <p:cNvPr id="6" name="Content Placeholder 5" descr="23.5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0"/>
            <a:ext cx="8229600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556792"/>
            <a:ext cx="8291264" cy="4450499"/>
          </a:xfrm>
        </p:spPr>
        <p:txBody>
          <a:bodyPr/>
          <a:lstStyle/>
          <a:p>
            <a:pPr marL="263525" indent="-254000">
              <a:spcBef>
                <a:spcPts val="700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 predlog Popisne komisije nadležni organ je doneo odluku o rashodovanju 10 računara čija je knjigovodstvena vrednost: nabavna vrednost 50.000,00 ispravka vrednosti 30.000,00 dinara, a sadašnja vrednost 20.000,00 dinara. </a:t>
            </a:r>
          </a:p>
          <a:p>
            <a:pPr marL="263525" indent="-254000">
              <a:spcBef>
                <a:spcPts val="700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73050" algn="l"/>
                <a:tab pos="730250" algn="l"/>
                <a:tab pos="1187450" algn="l"/>
                <a:tab pos="1644650" algn="l"/>
                <a:tab pos="2101850" algn="l"/>
                <a:tab pos="2559050" algn="l"/>
                <a:tab pos="3016250" algn="l"/>
                <a:tab pos="3473450" algn="l"/>
                <a:tab pos="3930650" algn="l"/>
                <a:tab pos="4387850" algn="l"/>
                <a:tab pos="4845050" algn="l"/>
                <a:tab pos="5302250" algn="l"/>
                <a:tab pos="5759450" algn="l"/>
                <a:tab pos="6216650" algn="l"/>
                <a:tab pos="6673850" algn="l"/>
                <a:tab pos="7131050" algn="l"/>
                <a:tab pos="7588250" algn="l"/>
                <a:tab pos="8045450" algn="l"/>
                <a:tab pos="8502650" algn="l"/>
                <a:tab pos="8959850" algn="l"/>
                <a:tab pos="9417050" algn="l"/>
              </a:tabLst>
              <a:defRPr/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Rashodovani računari su prodati kao otpadni materijal u vrednosti od 8.000,00 dinara. Obračunati PDV na prodati otpadni materijal iznosi 1.600,00 dinara (20% na 8.000,00).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sr-Latn-C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Primer 2 . </a:t>
            </a:r>
            <a:r>
              <a:rPr lang="sr-Latn-C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Prodaja rashodovanje opreme</a:t>
            </a:r>
            <a:r>
              <a:rPr lang="sr-Latn-CS" sz="2400" dirty="0" smtClean="0">
                <a:solidFill>
                  <a:srgbClr val="000000"/>
                </a:solidFill>
              </a:rPr>
              <a:t/>
            </a:r>
            <a:br>
              <a:rPr lang="sr-Latn-CS" sz="2400" dirty="0" smtClean="0">
                <a:solidFill>
                  <a:srgbClr val="000000"/>
                </a:solidFill>
              </a:rPr>
            </a:br>
            <a:endParaRPr lang="sr-Latn-C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0"/>
            <a:ext cx="8640960" cy="306896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284984"/>
            <a:ext cx="8640960" cy="28803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214422"/>
            <a:ext cx="8319868" cy="4792869"/>
          </a:xfrm>
        </p:spPr>
        <p:txBody>
          <a:bodyPr/>
          <a:lstStyle/>
          <a:p>
            <a:pPr marL="263525" indent="-263525">
              <a:spcBef>
                <a:spcPts val="700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63525" algn="l"/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Popisom je utvrđen manjak sitnog inventara </a:t>
            </a: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ustanovi 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iznosu od 12.000,00 dinara. Sitan inventar je skladišten. </a:t>
            </a:r>
          </a:p>
          <a:p>
            <a:pPr marL="263525" indent="-263525">
              <a:spcBef>
                <a:spcPts val="700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63525" algn="l"/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 manjak se tereti odgovorno lice. </a:t>
            </a:r>
          </a:p>
          <a:p>
            <a:pPr marL="263525" indent="-263525">
              <a:spcBef>
                <a:spcPts val="700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63525" algn="l"/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PDV iznosi 2.400,00 din. (20% na 12.000,00).</a:t>
            </a:r>
          </a:p>
          <a:p>
            <a:pPr>
              <a:buNone/>
            </a:pPr>
            <a:endParaRPr lang="sr-Latn-C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15370" cy="785818"/>
          </a:xfrm>
        </p:spPr>
        <p:txBody>
          <a:bodyPr>
            <a:normAutofit/>
          </a:bodyPr>
          <a:lstStyle/>
          <a:p>
            <a:r>
              <a:rPr lang="sr-Latn-C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Primer </a:t>
            </a:r>
            <a:r>
              <a:rPr lang="sr-Latn-C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sr-Latn-C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Manjak sitnog inventarar</a:t>
            </a:r>
            <a:endParaRPr lang="sr-Latn-C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924944"/>
            <a:ext cx="8640960" cy="30243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412777"/>
            <a:ext cx="8229600" cy="33123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882547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Popisom je utvrđen manjak robe za dalju prodaju u magacinu u iznosu od 23.400,00 dinara u kojoj je sadržana razlika u ceni od 4.500,00 dinara i PDV od 3.900,00 dinara (20% na 19.500,00). Manjak po odluci nadležnog organa tereti korisnika javnih sredstava.</a:t>
            </a:r>
          </a:p>
          <a:p>
            <a:pPr>
              <a:buNone/>
            </a:pPr>
            <a:endParaRPr lang="sr-Latn-C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19256" cy="922114"/>
          </a:xfrm>
        </p:spPr>
        <p:txBody>
          <a:bodyPr>
            <a:normAutofit/>
          </a:bodyPr>
          <a:lstStyle/>
          <a:p>
            <a:r>
              <a:rPr lang="sr-Latn-C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Primer </a:t>
            </a:r>
            <a:r>
              <a:rPr lang="sr-Latn-C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4. </a:t>
            </a:r>
            <a:r>
              <a:rPr lang="sr-Latn-C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Manjak robe za dalju prodaju</a:t>
            </a:r>
            <a:endParaRPr lang="sr-Latn-CS" sz="2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8640960" cy="33843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276872"/>
            <a:ext cx="8229600" cy="22671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1520" y="376790"/>
            <a:ext cx="849694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100" algn="l"/>
              </a:tabLst>
            </a:pP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Drugi propisi koji uređuju popis su:</a:t>
            </a:r>
          </a:p>
          <a:p>
            <a:pPr marL="0" marR="0" lvl="0" indent="3587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6100" algn="l"/>
              </a:tabLst>
            </a:pPr>
            <a:endParaRPr kumimoji="0" lang="sr-Latn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6100" algn="l"/>
              </a:tabLst>
            </a:pPr>
            <a:r>
              <a:rPr kumimoji="0" lang="sr-Latn-C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Pravilnik o nomenklaturi nematerijalnih ulaganja i osnovnih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sredstava sa stopama amortizacije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(„Sl. list SRJ" br. 17/97 i 24/00),</a:t>
            </a:r>
            <a:endParaRPr kumimoji="0" lang="sr-Latn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6100" algn="l"/>
              </a:tabLst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Pravilnik o standardnom klasifikacionom okviru i kontnom planu </a:t>
            </a:r>
            <a:r>
              <a:rPr lang="sr-Latn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i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budžetski sistem </a:t>
            </a:r>
            <a:r>
              <a:rPr kumimoji="0" lang="sr-Latn-CS" sz="200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(„Sl. gl. RS" br. 16/16 i 49/16),</a:t>
            </a:r>
            <a:endParaRPr kumimoji="0" lang="sr-Latn-CS" sz="200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46100" algn="l"/>
              </a:tabLst>
            </a:pPr>
            <a:r>
              <a:rPr lang="sr-Latn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Zakon o oblgacionim odnosima </a:t>
            </a:r>
            <a:r>
              <a:rPr kumimoji="0" lang="sr-Latn-C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(„Sl. list SFRJ" br. 29/78, 39/85,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45/89 odluka USJ i 57/89 i „Sl. list SRJ" br. 31/93 i „Sl. list SCG" br.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1/03 - Ustavna povelja),</a:t>
            </a:r>
            <a:endParaRPr kumimoji="0" lang="sr-Latn-CS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46100" algn="l"/>
              </a:tabLst>
            </a:pPr>
            <a:r>
              <a:rPr kumimoji="0" lang="sr-Latn-CS" sz="2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Zakon o akcizama </a:t>
            </a:r>
            <a:r>
              <a:rPr kumimoji="0" lang="sr-Latn-C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(„Sl. gl. RS" br. 22/01... 5/16 - usklađeni din. izn.) i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propisi doneseni na osnovu ovog zakona.</a:t>
            </a:r>
            <a:endParaRPr kumimoji="0" lang="sr-Latn-CS" sz="200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46100" algn="l"/>
              </a:tabLst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Zakon o porezu na dodatu vrednost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(„Sl. gl. RS" br. 84/04... 5/16 -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usklađeni din. izn.) i propisi doneseni na osnovu ovog zakona,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46100" algn="l"/>
              </a:tabLst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Uredba o količini rashoda (kalo, rastur, kvar i lom) na koji se ne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plaća akciza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(„Sl. gl. RS" br. 137/04, 109/09 i 96/12),</a:t>
            </a:r>
            <a:endParaRPr kumimoji="0" lang="sr-Latn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46100" algn="l"/>
              </a:tabLst>
            </a:pP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Uredba o količini rashoda (kalo, rastur, kvar i lom) na koji se ne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46100" algn="l"/>
              </a:tabLst>
            </a:pPr>
            <a:r>
              <a:rPr lang="sr-Latn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plaća porez na dodatu vrednost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(„Sl. gl. RS" br. 124/04).</a:t>
            </a:r>
            <a:endParaRPr kumimoji="0" lang="sr-Latn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3525" indent="-263525">
              <a:spcBef>
                <a:spcPts val="900"/>
              </a:spcBef>
              <a:buClr>
                <a:srgbClr val="0BD0D9"/>
              </a:buClr>
              <a:buSzPct val="95000"/>
              <a:buFont typeface="Wingdings 2" pitchFamily="16" charset="2"/>
              <a:buChar char=""/>
              <a:tabLst>
                <a:tab pos="263525" algn="l"/>
                <a:tab pos="720725" algn="l"/>
                <a:tab pos="1177925" algn="l"/>
                <a:tab pos="1635125" algn="l"/>
                <a:tab pos="2092325" algn="l"/>
                <a:tab pos="2549525" algn="l"/>
                <a:tab pos="3006725" algn="l"/>
                <a:tab pos="3463925" algn="l"/>
                <a:tab pos="3921125" algn="l"/>
                <a:tab pos="4378325" algn="l"/>
                <a:tab pos="4835525" algn="l"/>
                <a:tab pos="5292725" algn="l"/>
                <a:tab pos="5749925" algn="l"/>
                <a:tab pos="6207125" algn="l"/>
                <a:tab pos="6664325" algn="l"/>
                <a:tab pos="7121525" algn="l"/>
                <a:tab pos="7578725" algn="l"/>
                <a:tab pos="8035925" algn="l"/>
                <a:tab pos="8493125" algn="l"/>
                <a:tab pos="8950325" algn="l"/>
                <a:tab pos="9407525" algn="l"/>
              </a:tabLst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Popisom je utvrđen višak robe za dalju prodaju u magacinu u iznosu od 15.600,00 dinara u kome je sadržana razlika u ceni od 3.000,00 din. i PDV od 2.600,00 din. (20% na 13.000,00).</a:t>
            </a:r>
            <a:endParaRPr lang="sr-Latn-CS" sz="200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Primer </a:t>
            </a:r>
            <a:r>
              <a:rPr lang="sr-Latn-C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5. </a:t>
            </a:r>
            <a:r>
              <a:rPr lang="sr-Latn-C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Višak robe za dalju prodaju</a:t>
            </a:r>
            <a:endParaRPr lang="sr-Latn-CS" sz="24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91250"/>
            <a:ext cx="8640960" cy="295232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Clr>
                <a:schemeClr val="tx1"/>
              </a:buClr>
              <a:buFont typeface="Arial" pitchFamily="34" charset="0"/>
              <a:buChar char="•"/>
            </a:pPr>
            <a:r>
              <a:rPr lang="vi-VN" sz="2400" smtClean="0">
                <a:latin typeface="Arial" pitchFamily="34" charset="0"/>
                <a:cs typeface="Arial" pitchFamily="34" charset="0"/>
              </a:rPr>
              <a:t>Čuvanje i arhiviranje Izveštaja o izvršenom popisu - čuva se najmanje 10 godina u skladu sa članom 17. Uredbe o budžetskom računovodstvu</a:t>
            </a:r>
            <a:r>
              <a:rPr lang="sr-Latn-CS" sz="2400" smtClean="0">
                <a:latin typeface="Arial" pitchFamily="34" charset="0"/>
                <a:cs typeface="Arial" pitchFamily="34" charset="0"/>
              </a:rPr>
              <a:t>.</a:t>
            </a:r>
            <a:endParaRPr lang="vi-VN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2714620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x-none" sz="32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HVALA NA PAŽNJI!</a:t>
            </a:r>
            <a:endParaRPr lang="en-US" sz="3200" b="1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82376"/>
            <a:ext cx="896448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ROKOVI VRŠENJA POPISA</a:t>
            </a:r>
          </a:p>
          <a:p>
            <a:pPr marL="0" marR="0" lvl="0" indent="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 rot="10800000" flipV="1">
            <a:off x="323528" y="919107"/>
            <a:ext cx="856895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Prema odredbama člana 18. stav 2. Uredbe, korisnici budžtskih  </a:t>
            </a:r>
          </a:p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sredstava i organizacija obaveznog socijalnog osiguranja obavezni su </a:t>
            </a:r>
          </a:p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 izvrše usklađivanje stanja imovine i obaveza u knjigovodstvenoj </a:t>
            </a:r>
          </a:p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evidenciji sa stvarnim stanjem, odnosno da izvrše popis imovine i </a:t>
            </a:r>
          </a:p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obaveza na kraju budžetske godine, sa stanjem na dan 31. decembra </a:t>
            </a:r>
          </a:p>
          <a:p>
            <a:pPr marL="0" marR="0" lvl="0" indent="357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tekuće godine, odnosno 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dan 31.12.2016. godine.</a:t>
            </a:r>
            <a:endParaRPr kumimoji="0" lang="sr-Latn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 rot="10800000" flipV="1">
            <a:off x="323528" y="3229575"/>
            <a:ext cx="85689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7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Izuzetno, u skladu sa Uredbom, svojim internim opštim aktom,obveznik  </a:t>
            </a:r>
          </a:p>
          <a:p>
            <a:pPr marL="0" marR="0" lvl="0" indent="347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popisa može predvideti </a:t>
            </a:r>
            <a:r>
              <a:rPr lang="sr-Latn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duže </a:t>
            </a:r>
            <a:r>
              <a:rPr lang="sr-Latn-CS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sr-Latn-CS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eriode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 obavljanje popisa knjiga, </a:t>
            </a:r>
          </a:p>
          <a:p>
            <a:pPr marL="0" marR="0" lvl="0" indent="347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filmova, fotosa, arhivske građe i dr. ali taj period ne može biti duži od   </a:t>
            </a:r>
          </a:p>
          <a:p>
            <a:pPr marL="0" marR="0" lvl="0" indent="3476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pet godina.</a:t>
            </a:r>
            <a:endParaRPr kumimoji="0" lang="sr-Latn-C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42910" y="428604"/>
            <a:ext cx="803354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Latn-CS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Vreme 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počet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ka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 vršenja popisa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decembar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2016.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godine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dono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šenje rešenja o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obavovanju </a:t>
            </a:r>
            <a:endParaRPr lang="sr-Latn-R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sr-Latn-RS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sr-Latn-RS" sz="2000" dirty="0" smtClean="0">
                <a:latin typeface="Arial" pitchFamily="34" charset="0"/>
                <a:cs typeface="Arial" pitchFamily="34" charset="0"/>
              </a:rPr>
              <a:t>popisnih komisija.</a:t>
            </a:r>
            <a:endParaRPr lang="x-none" sz="2000" smtClean="0"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</a:pPr>
            <a:r>
              <a:rPr lang="sr-Latn-CS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10. decembar</a:t>
            </a: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2016.</a:t>
            </a: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godine</a:t>
            </a: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- d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onošenje plana rada  za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>
              <a:buClr>
                <a:schemeClr val="tx1"/>
              </a:buClr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sprovođenje popisa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x-none" sz="2000" b="1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25. januar</a:t>
            </a: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i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zveštaj o izvršenom g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odišnjem popisu za   </a:t>
            </a:r>
          </a:p>
          <a:p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nefinansijska imovin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u.</a:t>
            </a:r>
          </a:p>
          <a:p>
            <a:pPr>
              <a:buFont typeface="Arial" pitchFamily="34" charset="0"/>
              <a:buChar char="•"/>
            </a:pP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15. februar</a:t>
            </a: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– izveštaj o izvršenom popisu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za 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finansijsk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u  </a:t>
            </a:r>
          </a:p>
          <a:p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imovinu.</a:t>
            </a:r>
          </a:p>
          <a:p>
            <a:pPr>
              <a:buFont typeface="Arial" pitchFamily="34" charset="0"/>
              <a:buChar char="•"/>
            </a:pP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x-none" sz="2000" b="1" smtClean="0">
                <a:latin typeface="Arial" pitchFamily="34" charset="0"/>
                <a:cs typeface="Arial" pitchFamily="34" charset="0"/>
              </a:rPr>
              <a:t>25. februar</a:t>
            </a: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Centralna popisna komisija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dostavlja konačan   </a:t>
            </a:r>
          </a:p>
          <a:p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izveštaj ovlašćenom licu i internoj reviziji.</a:t>
            </a:r>
            <a:endParaRPr lang="x-none" sz="200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Svojim aktom treba urediti </a:t>
            </a:r>
            <a:r>
              <a:rPr lang="sr-Latn-CS" sz="2000" b="1" dirty="0" smtClean="0">
                <a:latin typeface="Arial" pitchFamily="34" charset="0"/>
                <a:cs typeface="Arial" pitchFamily="34" charset="0"/>
              </a:rPr>
              <a:t>kraće rokove,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kako bi se  </a:t>
            </a:r>
          </a:p>
          <a:p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blagovremeno obavile sve radnje u cilju izrade godišnjeg  </a:t>
            </a:r>
          </a:p>
          <a:p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finansijskog izveštaja.</a:t>
            </a:r>
            <a:endParaRPr lang="x-none" sz="200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D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onošenje akta o usvajanju Izveštaja o izvršenom popisu – 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utvrđuje se internim aktom korisnika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x-none" sz="200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Latn-CS" sz="2000" dirty="0" smtClean="0">
                <a:latin typeface="Arial" pitchFamily="34" charset="0"/>
                <a:cs typeface="Arial" pitchFamily="34" charset="0"/>
              </a:rPr>
              <a:t>   D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ostavljanje na knjiženje u roku od dva dana od dana usvajanja</a:t>
            </a:r>
            <a:r>
              <a:rPr lang="sr-Latn-CS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x-none" sz="2000" smtClean="0">
                <a:latin typeface="Arial" pitchFamily="34" charset="0"/>
                <a:cs typeface="Arial" pitchFamily="34" charset="0"/>
              </a:rPr>
              <a:t> </a:t>
            </a:r>
            <a:endParaRPr lang="x-none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92088"/>
            <a:ext cx="87484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PRIPREMNE RADNJE ZA VRŠENJE POPISA</a:t>
            </a:r>
            <a:endParaRPr kumimoji="0" lang="sr-Latn-CS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 rot="10800000" flipV="1">
            <a:off x="179512" y="915657"/>
            <a:ext cx="8712968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08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 bi se izvršio popis potrebno je sprovesti odgovarajuće pripreme, koje  </a:t>
            </a:r>
          </a:p>
          <a:p>
            <a:pPr marL="0" marR="0" lvl="0" indent="3508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obuhvataju:</a:t>
            </a:r>
            <a:endParaRPr lang="sr-Latn-C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35083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ažuriranje analitičke evidencije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imovine </a:t>
            </a:r>
            <a:r>
              <a:rPr lang="sr-Latn-CS" sz="200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 obaveza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  <a:endParaRPr lang="sr-Latn-CS" sz="20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sr-Latn-C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grupisanje, obeležavanje i razvrstavanje po kvalitetu imovine,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r>
              <a:rPr lang="sr-Latn-C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slaganje, pakovanje, </a:t>
            </a:r>
            <a:r>
              <a:rPr kumimoji="0" lang="sr-Latn-C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flaširanje imovine,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r>
              <a:rPr lang="sr-Latn-C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usklađivanje potraživanja i obaveza u skladu sa čl. 18. Uredbe,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179512" y="2996952"/>
            <a:ext cx="8964488" cy="230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539750" algn="l"/>
              </a:tabLst>
            </a:pP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prikupljanje podataka o sredstvima koja se u trenutku popisa fizički ne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lang="sr-Latn-C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nalaze kod pravnog lica, 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539750" algn="l"/>
              </a:tabLst>
            </a:pP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obezbeđenje podataka o tuđim sredstvima koja se na dan popisa zateknu 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lang="sr-Latn-C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kod pravnog lica koje vrši popis, jer je i ta imovina predmet popisa, s tim da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lang="sr-Latn-C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 ova sredstva prema članu 4</a:t>
            </a:r>
            <a:r>
              <a:rPr kumimoji="0" lang="sr-Latn-CS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Pravilnika o popisu 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evidentiraju na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lang="sr-Latn-C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posebnim popisnim listama koje se dostavljaju pravnom licu, vlasniku tih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539750" algn="l"/>
              </a:tabLst>
            </a:pPr>
            <a:r>
              <a:rPr lang="sr-Latn-C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sredstava.  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 rot="10800000" flipV="1">
            <a:off x="323528" y="1081481"/>
            <a:ext cx="856895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71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Uredbom o budžetskom računovodstvu propisano je da obveznik </a:t>
            </a:r>
          </a:p>
          <a:p>
            <a:pPr marL="0" marR="0" lvl="0" indent="3571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popisa vrši popis imovine </a:t>
            </a:r>
            <a:r>
              <a:rPr lang="sr-Latn-C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obaveza i to</a:t>
            </a:r>
            <a:r>
              <a:rPr kumimoji="0" lang="sr-Latn-C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3571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nefinansijske imovine (u stalnim sredstvima i u zalihama),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Latn-C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finansijske imovine i obaveza.</a:t>
            </a:r>
          </a:p>
          <a:p>
            <a:pPr marL="0" marR="0" lvl="0" indent="3571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sr-Latn-C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Prilikom popisa imovine neophodno je popisati svu imovinu bez obzira   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 vlasništvo, ako se na dan 31. decembra zatekla kod </a:t>
            </a:r>
          </a:p>
          <a:p>
            <a:pPr marL="0" marR="0" lvl="0" indent="3587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sr-Latn-C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pravnog lica.</a:t>
            </a:r>
            <a:endParaRPr kumimoji="0" lang="sr-Latn-C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771800" y="129208"/>
            <a:ext cx="34430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58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r-Latn-CS" sz="2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PREDMET POPISA</a:t>
            </a:r>
            <a:endParaRPr kumimoji="0" lang="sr-Latn-CS" sz="24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2288" y="2852738"/>
            <a:ext cx="8305800" cy="119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buClr>
                <a:srgbClr val="21B2C9"/>
              </a:buClr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r-Latn-CS" sz="2400">
              <a:solidFill>
                <a:srgbClr val="000000"/>
              </a:solidFill>
            </a:endParaRP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r-Latn-CS" sz="2400">
                <a:solidFill>
                  <a:srgbClr val="000000"/>
                </a:solidFill>
              </a:rPr>
              <a:t>  </a:t>
            </a:r>
          </a:p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sr-Latn-CS" sz="240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536" y="188640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bg2">
                  <a:lumMod val="50000"/>
                </a:schemeClr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sr-Latn-CS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USAGLAŠAVANJE POTRAŽIVANJA I OBAVEZA </a:t>
            </a:r>
          </a:p>
          <a:p>
            <a:pPr algn="ctr">
              <a:buClr>
                <a:schemeClr val="bg2">
                  <a:lumMod val="50000"/>
                </a:schemeClr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sr-Latn-C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Č</a:t>
            </a:r>
            <a:r>
              <a:rPr lang="vi-VN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lanom 18. Uredbe o budžetskom računovodstvu propisano 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  </a:t>
            </a:r>
          </a:p>
          <a:p>
            <a:pPr>
              <a:buClr>
                <a:schemeClr val="tx1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vi-VN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obavezno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usaglašavanje sa dužnicima i poveriocima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r-Latn-CS" sz="200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Korisnici</a:t>
            </a: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budžetskih </a:t>
            </a:r>
            <a:r>
              <a:rPr lang="vi-VN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sredstava i organizacija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obaveznog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socijalnog </a:t>
            </a: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tx1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osiguranja</a:t>
            </a: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vi-VN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obavezi su da izvrše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usaglašavanje finasijskih</a:t>
            </a:r>
            <a:endParaRPr lang="sr-Latn-CS" sz="200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plasmana,</a:t>
            </a: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potraživanja </a:t>
            </a:r>
            <a:r>
              <a:rPr lang="vi-VN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 obaveza na dan sastavljanja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finansijskih </a:t>
            </a:r>
            <a:endParaRPr lang="sr-Latn-CS" sz="200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tx1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izveštaja najmanje </a:t>
            </a:r>
            <a:r>
              <a:rPr lang="vi-VN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jednom godišnje i da o tome postoji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validna </a:t>
            </a: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Clr>
                <a:schemeClr val="tx1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vi-VN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isprava</a:t>
            </a:r>
            <a:r>
              <a:rPr lang="vi-VN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x-none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sr-Latn-C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sr-Latn-C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sr-Latn-C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sr-Latn-C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sr-Latn-C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sr-Latn-C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sr-Latn-C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sr-Latn-C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sr-Latn-C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rgbClr val="00B0F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vi-VN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2996952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>
              <a:buClr>
                <a:schemeClr val="tx1"/>
              </a:buClr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Uredbom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utvrđene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obaveze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rokovi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izvršenja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usklađivanja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indent="357188">
              <a:buClr>
                <a:schemeClr val="tx1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uzajamnih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potraživanja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poverilaca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dužnika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CS" sz="20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357188">
              <a:buClr>
                <a:schemeClr val="tx1"/>
              </a:buClr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Poverilac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dužan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dostavi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svom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dužniku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nenaplaćenih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357188">
              <a:buClr>
                <a:schemeClr val="tx1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potraživanja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sr-Latn-C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dužnik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je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obavezan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roku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pet </a:t>
            </a:r>
            <a:r>
              <a:rPr lang="en-US" sz="20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dana</a:t>
            </a:r>
            <a:r>
              <a:rPr lang="en-US" sz="20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od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357188">
              <a:buClr>
                <a:schemeClr val="tx1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prijema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neizmirenih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obaveza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proveri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svoju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obavezu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indent="357188">
              <a:buClr>
                <a:schemeClr val="tx1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o tome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obavesti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poverioca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sr-Latn-CS" sz="200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357188">
              <a:buClr>
                <a:schemeClr val="tx1"/>
              </a:buClr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Zdravstvena ustanova je 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obavezi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pre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redovnog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godišnjeg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indent="357188">
              <a:buClr>
                <a:schemeClr val="tx1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popisa </a:t>
            </a:r>
            <a:r>
              <a:rPr lang="en-US" sz="200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stanjem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31.12.2016.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godine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dostavi</a:t>
            </a:r>
            <a:r>
              <a:rPr lang="en-U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svojim</a:t>
            </a: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Latn-C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357188">
              <a:buClr>
                <a:schemeClr val="tx1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dužnicima popis 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nenaplaćenih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p</a:t>
            </a:r>
            <a:r>
              <a:rPr lang="en-US" sz="20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otraživanja</a:t>
            </a:r>
            <a:r>
              <a:rPr lang="sr-Latn-CS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928670"/>
            <a:ext cx="8329642" cy="5078621"/>
          </a:xfrm>
        </p:spPr>
        <p:txBody>
          <a:bodyPr/>
          <a:lstStyle/>
          <a:p>
            <a:pPr indent="358775">
              <a:buClr>
                <a:schemeClr val="tx1"/>
              </a:buClr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Postupak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usaglašavanja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stanja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potraživanja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x-none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358775">
              <a:buClr>
                <a:schemeClr val="tx1"/>
              </a:buCl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obaveza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reguliše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opštim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aktom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pravnog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lica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kojim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x-none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indent="358775">
              <a:buClr>
                <a:schemeClr val="tx1"/>
              </a:buCl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između</a:t>
            </a:r>
            <a:r>
              <a:rPr lang="x-none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ostalog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x-none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precizira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datum pod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kojim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će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x-none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  </a:t>
            </a:r>
          </a:p>
          <a:p>
            <a:pPr indent="358775">
              <a:buClr>
                <a:schemeClr val="tx1"/>
              </a:buCl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usaglašavanje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vršiti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kao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forma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obrasca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za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x-none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358775">
              <a:buClr>
                <a:schemeClr val="tx1"/>
              </a:buCl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usaglašavanje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x-none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354013" algn="just">
              <a:buClr>
                <a:schemeClr val="tx1"/>
              </a:buClr>
              <a:buFont typeface="Arial" pitchFamily="34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Usaglašavanje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stanja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finansijskih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plasmana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x-none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354013">
              <a:buClr>
                <a:srgbClr val="85FFE0"/>
              </a:buCl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x-none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otraživanja</a:t>
            </a:r>
            <a:r>
              <a:rPr lang="x-none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obaveza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vrši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se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pismenim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putem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između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x-none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354013">
              <a:buClr>
                <a:srgbClr val="85FFE0"/>
              </a:buCl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poverioca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dužnika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putem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izvoda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otvorenih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x-none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indent="354013">
              <a:buClr>
                <a:srgbClr val="85FFE0"/>
              </a:buCl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stavki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Obrazac</a:t>
            </a:r>
            <a:r>
              <a:rPr lang="en-US" sz="2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IOS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).</a:t>
            </a:r>
          </a:p>
          <a:p>
            <a:pPr indent="358775">
              <a:buClr>
                <a:schemeClr val="tx1"/>
              </a:buClr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1520</TotalTime>
  <Words>2350</Words>
  <Application>Microsoft Office PowerPoint</Application>
  <PresentationFormat>On-screen Show (4:3)</PresentationFormat>
  <Paragraphs>237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Concourse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 Primer 1. Otpis potraživanja od kupaca</vt:lpstr>
      <vt:lpstr>Primer 2. Prihodovanje obaveza prema dobavljačima</vt:lpstr>
      <vt:lpstr>Slide 12</vt:lpstr>
      <vt:lpstr>Slide 13</vt:lpstr>
      <vt:lpstr>Slide 14</vt:lpstr>
      <vt:lpstr>Slide 15</vt:lpstr>
      <vt:lpstr>Slide 16</vt:lpstr>
      <vt:lpstr>                             SPROVOĐENJE  POPISA: </vt:lpstr>
      <vt:lpstr>   SASTAVLJANJE IZVEŠTAJA O IZVRŠENOM POPISU</vt:lpstr>
      <vt:lpstr>Slide 19</vt:lpstr>
      <vt:lpstr>       USVAJANJE  IZVESTAJA O IZVRŠENOM POPISU </vt:lpstr>
      <vt:lpstr>Slide 21</vt:lpstr>
      <vt:lpstr>KNJIGOVODSTVENO EVIDENTIRANJE REZULTATA PO POPISU</vt:lpstr>
      <vt:lpstr>Slide 23</vt:lpstr>
      <vt:lpstr>Primer 2 . Prodaja rashodovanje opreme </vt:lpstr>
      <vt:lpstr>Slide 25</vt:lpstr>
      <vt:lpstr>Primer 3. Manjak sitnog inventarar</vt:lpstr>
      <vt:lpstr>Slide 27</vt:lpstr>
      <vt:lpstr>Primer 4. Manjak robe za dalju prodaju</vt:lpstr>
      <vt:lpstr>Slide 29</vt:lpstr>
      <vt:lpstr>Primer 5. Višak robe za dalju prodaju</vt:lpstr>
      <vt:lpstr>Slide 31</vt:lpstr>
      <vt:lpstr>Slide 32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sanja</dc:creator>
  <cp:lastModifiedBy>Korisnik</cp:lastModifiedBy>
  <cp:revision>163</cp:revision>
  <dcterms:created xsi:type="dcterms:W3CDTF">2016-11-29T11:10:59Z</dcterms:created>
  <dcterms:modified xsi:type="dcterms:W3CDTF">2016-12-08T15:40:25Z</dcterms:modified>
</cp:coreProperties>
</file>